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36"/>
  </p:notesMasterIdLst>
  <p:handoutMasterIdLst>
    <p:handoutMasterId r:id="rId37"/>
  </p:handoutMasterIdLst>
  <p:sldIdLst>
    <p:sldId id="25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7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CC0000"/>
    <a:srgbClr val="FF3300"/>
    <a:srgbClr val="E9E400"/>
    <a:srgbClr val="FFD47D"/>
    <a:srgbClr val="6699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70" autoAdjust="0"/>
  </p:normalViewPr>
  <p:slideViewPr>
    <p:cSldViewPr>
      <p:cViewPr varScale="1">
        <p:scale>
          <a:sx n="111" d="100"/>
          <a:sy n="111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6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Maj Martin O" userId="S::martin.thomas@usmc.mil::07d25aba-c73a-4ead-87d5-e627eeff8cfc" providerId="AD" clId="Web-{9DDBB524-AE2C-445A-A82B-467E345F807D}"/>
    <pc:docChg chg="mod modMainMaster">
      <pc:chgData name="Thomas Maj Martin O" userId="S::martin.thomas@usmc.mil::07d25aba-c73a-4ead-87d5-e627eeff8cfc" providerId="AD" clId="Web-{9DDBB524-AE2C-445A-A82B-467E345F807D}" dt="2026-02-18T19:13:04.099" v="1" actId="33475"/>
      <pc:docMkLst>
        <pc:docMk/>
      </pc:docMkLst>
      <pc:sldMasterChg chg="addSp">
        <pc:chgData name="Thomas Maj Martin O" userId="S::martin.thomas@usmc.mil::07d25aba-c73a-4ead-87d5-e627eeff8cfc" providerId="AD" clId="Web-{9DDBB524-AE2C-445A-A82B-467E345F807D}" dt="2026-02-18T19:13:04.084" v="0" actId="33475"/>
        <pc:sldMasterMkLst>
          <pc:docMk/>
          <pc:sldMasterMk cId="0" sldId="2147483648"/>
        </pc:sldMasterMkLst>
        <pc:spChg chg="add">
          <ac:chgData name="Thomas Maj Martin O" userId="S::martin.thomas@usmc.mil::07d25aba-c73a-4ead-87d5-e627eeff8cfc" providerId="AD" clId="Web-{9DDBB524-AE2C-445A-A82B-467E345F807D}" dt="2026-02-18T19:13:04.084" v="0" actId="33475"/>
          <ac:spMkLst>
            <pc:docMk/>
            <pc:sldMasterMk cId="0" sldId="2147483648"/>
            <ac:spMk id="4" creationId="{D8BFE471-F179-EA20-DB41-4575316C3C4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CD8A2A97-43A8-877B-E731-0F1B8241436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64659E8E-7499-4BCF-15B8-522D2866D24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FD9F43A8-E31E-F06D-411B-4B024557B1C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23758661-1AC0-BFAE-98E9-8B54C789B80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3BF01477-F25A-4500-A780-54CAAA720C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D049EC6-11A2-9946-38BE-B56FB007F0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D62B83C-ED11-D3A8-D23C-5FFBF0D873D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0171B0A1-3076-DB66-D807-692C94A124E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E0919252-8A39-B082-5346-A6E1A4C2F89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07937823-D49A-4E1D-5E67-6C79C84CCF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BE9E9F17-5740-5FF3-75EB-329ED42266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F07216B7-E86F-41FF-A915-E1CA89252CA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0">
            <a:extLst>
              <a:ext uri="{FF2B5EF4-FFF2-40B4-BE49-F238E27FC236}">
                <a16:creationId xmlns:a16="http://schemas.microsoft.com/office/drawing/2014/main" id="{F70BE718-F31E-F539-8961-74E0D0640B96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476190" imgH="19666667" progId="MSPhotoEd.3">
                  <p:embed/>
                </p:oleObj>
              </mc:Choice>
              <mc:Fallback>
                <p:oleObj name="Photo Editor Photo" r:id="rId2" imgW="19476190" imgH="19666667" progId="MSPhotoEd.3">
                  <p:embed/>
                  <p:pic>
                    <p:nvPicPr>
                      <p:cNvPr id="2050" name="Object 40">
                        <a:extLst>
                          <a:ext uri="{FF2B5EF4-FFF2-40B4-BE49-F238E27FC236}">
                            <a16:creationId xmlns:a16="http://schemas.microsoft.com/office/drawing/2014/main" id="{FF6E1F2D-666C-7777-3998-DD0DE9C605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7">
            <a:extLst>
              <a:ext uri="{FF2B5EF4-FFF2-40B4-BE49-F238E27FC236}">
                <a16:creationId xmlns:a16="http://schemas.microsoft.com/office/drawing/2014/main" id="{3CF8FD7C-4CC0-C5E0-2B16-553C5506DA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8D6B95-9353-4AD0-F0D0-C732F760CB9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200" y="60960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en-US" b="1" i="1" dirty="0">
                <a:solidFill>
                  <a:srgbClr val="808000"/>
                </a:solidFill>
                <a:effectLst/>
                <a:latin typeface="Arial" charset="0"/>
              </a:rPr>
              <a:t>Marine Corps Martial Arts Program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2819400"/>
          </a:xfrm>
          <a:prstGeom prst="rect">
            <a:avLst/>
          </a:prstGeom>
          <a:effectLst/>
        </p:spPr>
        <p:txBody>
          <a:bodyPr/>
          <a:lstStyle>
            <a:lvl1pPr>
              <a:defRPr b="1" baseline="0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19500" y="3048000"/>
            <a:ext cx="27432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7211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09800" y="3048000"/>
            <a:ext cx="55626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7376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1143000"/>
          </a:xfrm>
          <a:prstGeom prst="rect">
            <a:avLst/>
          </a:prstGeom>
          <a:effectLst/>
        </p:spPr>
        <p:txBody>
          <a:bodyPr/>
          <a:lstStyle>
            <a:lvl1pPr>
              <a:defRPr b="1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25963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1808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>
            <a:extLst>
              <a:ext uri="{FF2B5EF4-FFF2-40B4-BE49-F238E27FC236}">
                <a16:creationId xmlns:a16="http://schemas.microsoft.com/office/drawing/2014/main" id="{E53D8851-3067-C7DE-23BB-4CD5F2A29ECD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5" imgW="19476190" imgH="19666667" progId="MSPhotoEd.3">
                  <p:embed/>
                </p:oleObj>
              </mc:Choice>
              <mc:Fallback>
                <p:oleObj name="Photo Editor Photo" r:id="rId5" imgW="19476190" imgH="19666667" progId="MSPhotoEd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>
            <a:extLst>
              <a:ext uri="{FF2B5EF4-FFF2-40B4-BE49-F238E27FC236}">
                <a16:creationId xmlns:a16="http://schemas.microsoft.com/office/drawing/2014/main" id="{110C0073-12AD-A7FE-7E03-A94B83C76B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BFE471-F179-EA20-DB41-4575316C3C4F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22145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DISTRIBUTION: DoD COMMUNITY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1" r:id="rId2"/>
    <p:sldLayoutId id="2147483682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68C747BA-8267-FB10-916D-B819FB335C7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</a:t>
            </a:r>
            <a:br>
              <a:rPr lang="en-US" altLang="en-US"/>
            </a:br>
            <a:r>
              <a:rPr lang="en-US" altLang="en-US"/>
              <a:t>COMBAT CONDITIONING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3DF25E29-B039-7BEE-181E-62261B61B92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MAIB1060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7D08DA29-4C54-74CB-C484-4C553E4C2AA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ELEMENTS OF</a:t>
            </a:r>
            <a:br>
              <a:rPr lang="en-US" altLang="en-US"/>
            </a:br>
            <a:r>
              <a:rPr lang="en-US" altLang="en-US"/>
              <a:t>PHYSICAL FITNESS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7219D-7B7F-6A2A-B24C-3534B5815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373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Principles of Fitness (PROVRBS)</a:t>
            </a:r>
          </a:p>
          <a:p>
            <a:pPr>
              <a:defRPr/>
            </a:pPr>
            <a:r>
              <a:rPr lang="en-US" dirty="0"/>
              <a:t>Progression</a:t>
            </a:r>
          </a:p>
          <a:p>
            <a:pPr>
              <a:defRPr/>
            </a:pPr>
            <a:r>
              <a:rPr lang="en-US" dirty="0"/>
              <a:t>Regularity</a:t>
            </a:r>
          </a:p>
          <a:p>
            <a:pPr>
              <a:defRPr/>
            </a:pPr>
            <a:r>
              <a:rPr lang="en-US" dirty="0"/>
              <a:t>Overload</a:t>
            </a:r>
          </a:p>
          <a:p>
            <a:pPr>
              <a:defRPr/>
            </a:pPr>
            <a:r>
              <a:rPr lang="en-US" dirty="0"/>
              <a:t>Variety</a:t>
            </a:r>
          </a:p>
          <a:p>
            <a:pPr>
              <a:defRPr/>
            </a:pPr>
            <a:r>
              <a:rPr lang="en-US" dirty="0"/>
              <a:t>Recovery</a:t>
            </a:r>
          </a:p>
          <a:p>
            <a:pPr>
              <a:defRPr/>
            </a:pPr>
            <a:r>
              <a:rPr lang="en-US" dirty="0"/>
              <a:t>Balance</a:t>
            </a:r>
          </a:p>
          <a:p>
            <a:pPr>
              <a:defRPr/>
            </a:pPr>
            <a:r>
              <a:rPr lang="en-US" dirty="0"/>
              <a:t>Specificity</a:t>
            </a:r>
          </a:p>
        </p:txBody>
      </p:sp>
      <p:sp>
        <p:nvSpPr>
          <p:cNvPr id="12292" name="Content Placeholder 3">
            <a:extLst>
              <a:ext uri="{FF2B5EF4-FFF2-40B4-BE49-F238E27FC236}">
                <a16:creationId xmlns:a16="http://schemas.microsoft.com/office/drawing/2014/main" id="{FF116E6A-984B-E7BD-D594-3DA329554B3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FITT Factors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F80488F0-FC3D-7758-0B90-B59BA30A62E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ELEMENTS OF</a:t>
            </a:r>
            <a:br>
              <a:rPr lang="en-US" altLang="en-US"/>
            </a:br>
            <a:r>
              <a:rPr lang="en-US" altLang="en-US"/>
              <a:t>PHYSICAL FITNESS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9135E-EF0A-9221-23C0-68D260275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373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FITT Factors</a:t>
            </a:r>
          </a:p>
          <a:p>
            <a:pPr>
              <a:defRPr/>
            </a:pPr>
            <a:r>
              <a:rPr lang="en-US" dirty="0"/>
              <a:t>Frequency</a:t>
            </a:r>
          </a:p>
          <a:p>
            <a:pPr>
              <a:defRPr/>
            </a:pPr>
            <a:r>
              <a:rPr lang="en-US" dirty="0"/>
              <a:t>Intensity</a:t>
            </a:r>
          </a:p>
          <a:p>
            <a:pPr>
              <a:defRPr/>
            </a:pPr>
            <a:r>
              <a:rPr lang="en-US" dirty="0"/>
              <a:t>Time</a:t>
            </a:r>
          </a:p>
          <a:p>
            <a:pPr>
              <a:defRPr/>
            </a:pPr>
            <a:r>
              <a:rPr lang="en-US" dirty="0"/>
              <a:t>Type</a:t>
            </a:r>
          </a:p>
        </p:txBody>
      </p:sp>
      <p:sp>
        <p:nvSpPr>
          <p:cNvPr id="13316" name="Content Placeholder 3">
            <a:extLst>
              <a:ext uri="{FF2B5EF4-FFF2-40B4-BE49-F238E27FC236}">
                <a16:creationId xmlns:a16="http://schemas.microsoft.com/office/drawing/2014/main" id="{A4443115-F248-929A-0FDC-27D091F1DAC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>
            <a:extLst>
              <a:ext uri="{FF2B5EF4-FFF2-40B4-BE49-F238E27FC236}">
                <a16:creationId xmlns:a16="http://schemas.microsoft.com/office/drawing/2014/main" id="{A0FE488D-A000-3DFD-46DD-40110201DC9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61EC75F-96D7-A080-C951-77A069566A9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Exercises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DA977B60-A0FF-D7D7-F91B-FA34ADE6301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057400" y="2743200"/>
            <a:ext cx="586740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EXERCISES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AE85C95-B591-A015-60DF-94D239A39C0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Core Specific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A13C71C-AF8E-D521-5D69-FC94A7A67F5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EXERCISES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6E043-A9C4-7D63-CECC-AF356991E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648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Core Specific Strength Training</a:t>
            </a:r>
          </a:p>
          <a:p>
            <a:pPr>
              <a:defRPr/>
            </a:pPr>
            <a:r>
              <a:rPr lang="en-US" dirty="0"/>
              <a:t>Balance and stability</a:t>
            </a:r>
          </a:p>
          <a:p>
            <a:pPr>
              <a:defRPr/>
            </a:pPr>
            <a:r>
              <a:rPr lang="en-US" dirty="0"/>
              <a:t>Often neglected, leads to injuries</a:t>
            </a:r>
          </a:p>
          <a:p>
            <a:pPr>
              <a:defRPr/>
            </a:pPr>
            <a:r>
              <a:rPr lang="en-US" dirty="0"/>
              <a:t>Planks, crunches, hyperextensions, etc.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Body Weight Exercises</a:t>
            </a:r>
          </a:p>
          <a:p>
            <a:pPr>
              <a:defRPr/>
            </a:pPr>
            <a:r>
              <a:rPr lang="en-US" dirty="0"/>
              <a:t>Basic skill and fitness</a:t>
            </a:r>
          </a:p>
          <a:p>
            <a:pPr>
              <a:defRPr/>
            </a:pPr>
            <a:r>
              <a:rPr lang="en-US" dirty="0"/>
              <a:t>Battlefield tasks</a:t>
            </a:r>
          </a:p>
          <a:p>
            <a:pPr>
              <a:defRPr/>
            </a:pPr>
            <a:r>
              <a:rPr lang="en-US" dirty="0"/>
              <a:t>Push-up, pull-up, squats, lunges, burpees</a:t>
            </a:r>
          </a:p>
        </p:txBody>
      </p:sp>
      <p:sp>
        <p:nvSpPr>
          <p:cNvPr id="16388" name="Content Placeholder 3">
            <a:extLst>
              <a:ext uri="{FF2B5EF4-FFF2-40B4-BE49-F238E27FC236}">
                <a16:creationId xmlns:a16="http://schemas.microsoft.com/office/drawing/2014/main" id="{F480244A-4F71-C2A1-B924-4DFAB0C58B0B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Buddy Exercises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D7718DF4-B64F-0EB3-1F70-F5B8E88CAF5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EXERCISES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893F-42BB-882B-3DA2-FEF4E351D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8305800" cy="4724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Buddy Exercises</a:t>
            </a:r>
          </a:p>
          <a:p>
            <a:pPr>
              <a:defRPr/>
            </a:pPr>
            <a:r>
              <a:rPr lang="en-US" dirty="0"/>
              <a:t>Strength, endurance, &amp; teamwork</a:t>
            </a:r>
          </a:p>
          <a:p>
            <a:pPr>
              <a:defRPr/>
            </a:pPr>
            <a:r>
              <a:rPr lang="en-US" dirty="0"/>
              <a:t>Adds weight and resistance</a:t>
            </a:r>
          </a:p>
          <a:p>
            <a:pPr>
              <a:defRPr/>
            </a:pPr>
            <a:r>
              <a:rPr lang="en-US" dirty="0"/>
              <a:t>Buddy sit-ups, push-ups, squats, dead lift, etc.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Movement Exercises</a:t>
            </a:r>
          </a:p>
          <a:p>
            <a:pPr>
              <a:defRPr/>
            </a:pPr>
            <a:r>
              <a:rPr lang="en-US" dirty="0"/>
              <a:t>Simulate battlefield movement</a:t>
            </a:r>
          </a:p>
          <a:p>
            <a:pPr>
              <a:defRPr/>
            </a:pPr>
            <a:r>
              <a:rPr lang="en-US" dirty="0"/>
              <a:t>Individual or team</a:t>
            </a:r>
          </a:p>
          <a:p>
            <a:pPr>
              <a:defRPr/>
            </a:pPr>
            <a:r>
              <a:rPr lang="en-US" dirty="0"/>
              <a:t>Buddy drag, fireman’s carry, bear crawl</a:t>
            </a:r>
          </a:p>
        </p:txBody>
      </p:sp>
      <p:sp>
        <p:nvSpPr>
          <p:cNvPr id="17412" name="Content Placeholder 3">
            <a:extLst>
              <a:ext uri="{FF2B5EF4-FFF2-40B4-BE49-F238E27FC236}">
                <a16:creationId xmlns:a16="http://schemas.microsoft.com/office/drawing/2014/main" id="{7004F088-257A-5ABC-8174-A77E8FA342C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Strength Training with Field Equipment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B59CD3A1-BB55-2DE7-D686-394BA69E22E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EXERCISES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F5A13-C1E1-27D5-EA5C-C7BC4E05D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8305800" cy="4724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Strength Training with Field Equipment</a:t>
            </a:r>
          </a:p>
          <a:p>
            <a:pPr>
              <a:defRPr/>
            </a:pPr>
            <a:r>
              <a:rPr lang="en-US" dirty="0"/>
              <a:t>Common items in the field or deployed</a:t>
            </a:r>
          </a:p>
          <a:p>
            <a:pPr>
              <a:defRPr/>
            </a:pPr>
            <a:r>
              <a:rPr lang="en-US" dirty="0"/>
              <a:t>Ammo and water can exercises</a:t>
            </a:r>
          </a:p>
          <a:p>
            <a:pPr>
              <a:defRPr/>
            </a:pPr>
            <a:r>
              <a:rPr lang="en-US" dirty="0"/>
              <a:t>Sand bag medicine ball exercises</a:t>
            </a:r>
          </a:p>
          <a:p>
            <a:pPr>
              <a:defRPr/>
            </a:pPr>
            <a:r>
              <a:rPr lang="en-US" dirty="0"/>
              <a:t>Sand bag with a handle exercises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Agility Training and Tactical Sprints</a:t>
            </a:r>
          </a:p>
          <a:p>
            <a:pPr>
              <a:defRPr/>
            </a:pPr>
            <a:r>
              <a:rPr lang="en-US" dirty="0"/>
              <a:t>Change direction quickly</a:t>
            </a:r>
          </a:p>
          <a:p>
            <a:pPr>
              <a:defRPr/>
            </a:pPr>
            <a:r>
              <a:rPr lang="en-US" dirty="0"/>
              <a:t>Increases coordination</a:t>
            </a:r>
          </a:p>
          <a:p>
            <a:pPr>
              <a:defRPr/>
            </a:pPr>
            <a:r>
              <a:rPr lang="en-US" dirty="0"/>
              <a:t>Cone drills &amp; agility ladders</a:t>
            </a:r>
          </a:p>
        </p:txBody>
      </p:sp>
      <p:sp>
        <p:nvSpPr>
          <p:cNvPr id="18436" name="Content Placeholder 3">
            <a:extLst>
              <a:ext uri="{FF2B5EF4-FFF2-40B4-BE49-F238E27FC236}">
                <a16:creationId xmlns:a16="http://schemas.microsoft.com/office/drawing/2014/main" id="{0EA5D253-747A-EE0C-6413-83E45692A47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Movements with a Barbell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B2B1E14C-8212-DE66-773A-2D7B966573A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EXERCISES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0DC9C-C412-6680-39B6-2FD22DDE5D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8305800" cy="4572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Exercises with a Barbell</a:t>
            </a:r>
            <a:endParaRPr lang="en-US" dirty="0"/>
          </a:p>
          <a:p>
            <a:pPr>
              <a:defRPr/>
            </a:pPr>
            <a:r>
              <a:rPr lang="en-US" dirty="0"/>
              <a:t>Basic exercises for functional movement</a:t>
            </a:r>
          </a:p>
          <a:p>
            <a:pPr>
              <a:defRPr/>
            </a:pPr>
            <a:r>
              <a:rPr lang="en-US" dirty="0"/>
              <a:t>Squat, dead lift, power clean, push press</a:t>
            </a:r>
          </a:p>
          <a:p>
            <a:pPr>
              <a:defRPr/>
            </a:pPr>
            <a:r>
              <a:rPr lang="en-US" dirty="0"/>
              <a:t>Perfect body weight first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Aerobic Training</a:t>
            </a:r>
          </a:p>
          <a:p>
            <a:pPr>
              <a:defRPr/>
            </a:pPr>
            <a:r>
              <a:rPr lang="en-US" dirty="0"/>
              <a:t>Improve endurance</a:t>
            </a:r>
          </a:p>
          <a:p>
            <a:pPr>
              <a:defRPr/>
            </a:pPr>
            <a:r>
              <a:rPr lang="en-US" dirty="0"/>
              <a:t>Long distance, pace, interval training</a:t>
            </a:r>
          </a:p>
          <a:p>
            <a:pPr>
              <a:defRPr/>
            </a:pPr>
            <a:r>
              <a:rPr lang="en-US" dirty="0"/>
              <a:t>Maximize performance</a:t>
            </a:r>
          </a:p>
        </p:txBody>
      </p:sp>
      <p:sp>
        <p:nvSpPr>
          <p:cNvPr id="19460" name="Content Placeholder 3">
            <a:extLst>
              <a:ext uri="{FF2B5EF4-FFF2-40B4-BE49-F238E27FC236}">
                <a16:creationId xmlns:a16="http://schemas.microsoft.com/office/drawing/2014/main" id="{625A2A61-37AD-0B80-789C-2ED2E7BF91CF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>
            <a:extLst>
              <a:ext uri="{FF2B5EF4-FFF2-40B4-BE49-F238E27FC236}">
                <a16:creationId xmlns:a16="http://schemas.microsoft.com/office/drawing/2014/main" id="{AE6B732A-550C-6E0D-4816-9FA1BB2516A4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40AA0CC8-60B4-F1D6-2751-CB30CBC8526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Drills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>
            <a:extLst>
              <a:ext uri="{FF2B5EF4-FFF2-40B4-BE49-F238E27FC236}">
                <a16:creationId xmlns:a16="http://schemas.microsoft.com/office/drawing/2014/main" id="{8EB34D7B-ADB9-45CA-4E54-DC5D2F95DBA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33600" y="2667000"/>
            <a:ext cx="57150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</a:t>
            </a:r>
          </a:p>
          <a:p>
            <a:r>
              <a:rPr lang="en-US" altLang="en-US"/>
              <a:t>DRILLS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F7452458-DDDF-6659-A361-4B2AF88C47A3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Commander’s Intent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96FD5C2-B8CD-12A1-BD6C-C5B1F60498B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C1C0F49-B50C-543F-D306-4FDE46A82BF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 Combat Conditioning</a:t>
            </a:r>
          </a:p>
          <a:p>
            <a:r>
              <a:rPr lang="en-US" altLang="en-US"/>
              <a:t>Elements of Physical Fitness</a:t>
            </a:r>
          </a:p>
          <a:p>
            <a:r>
              <a:rPr lang="en-US" altLang="en-US"/>
              <a:t>Combat Conditioning Exercises</a:t>
            </a:r>
          </a:p>
          <a:p>
            <a:r>
              <a:rPr lang="en-US" altLang="en-US"/>
              <a:t>Combat Conditioning Drills</a:t>
            </a:r>
          </a:p>
          <a:p>
            <a:r>
              <a:rPr lang="en-US" altLang="en-US"/>
              <a:t>Sustainment and Integration</a:t>
            </a: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5571AEE7-8FE7-656E-A447-796FD36E254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 Combat Conditioning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E7295001-4339-9890-F608-DD06C7D710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DRILLS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26BE4-33F8-35F6-F1E0-9384E45C3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373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Commander’s Intent</a:t>
            </a:r>
          </a:p>
          <a:p>
            <a:pPr>
              <a:defRPr/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thing to consider</a:t>
            </a:r>
          </a:p>
          <a:p>
            <a:pPr>
              <a:defRPr/>
            </a:pPr>
            <a:r>
              <a:rPr lang="en-US" dirty="0"/>
              <a:t>Establish the unit’s goals</a:t>
            </a:r>
          </a:p>
          <a:p>
            <a:pPr>
              <a:defRPr/>
            </a:pPr>
            <a:r>
              <a:rPr lang="en-US" dirty="0"/>
              <a:t>Mission Essential Task List (METL)</a:t>
            </a:r>
          </a:p>
          <a:p>
            <a:pPr>
              <a:defRPr/>
            </a:pPr>
            <a:r>
              <a:rPr lang="en-US" dirty="0"/>
              <a:t>Upcoming deployment</a:t>
            </a:r>
          </a:p>
          <a:p>
            <a:pPr>
              <a:defRPr/>
            </a:pPr>
            <a:r>
              <a:rPr lang="en-US" dirty="0"/>
              <a:t>Communicate with the commander</a:t>
            </a:r>
          </a:p>
          <a:p>
            <a:pPr>
              <a:defRPr/>
            </a:pPr>
            <a:r>
              <a:rPr lang="en-US" dirty="0"/>
              <a:t>Support and guidance</a:t>
            </a:r>
          </a:p>
        </p:txBody>
      </p:sp>
      <p:sp>
        <p:nvSpPr>
          <p:cNvPr id="22532" name="Content Placeholder 3">
            <a:extLst>
              <a:ext uri="{FF2B5EF4-FFF2-40B4-BE49-F238E27FC236}">
                <a16:creationId xmlns:a16="http://schemas.microsoft.com/office/drawing/2014/main" id="{75BC498E-ECAF-EA0D-05DD-D0B224CBE55F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Designing Drills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3E420C81-40AF-B6CB-72E0-355D4EFCCCC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DRILLS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71D0E-40AF-5859-6EB0-FED28C242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373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Designing Drills</a:t>
            </a:r>
          </a:p>
          <a:p>
            <a:pPr>
              <a:defRPr/>
            </a:pPr>
            <a:r>
              <a:rPr lang="en-US" dirty="0"/>
              <a:t>Must be within these guidelines</a:t>
            </a:r>
          </a:p>
        </p:txBody>
      </p:sp>
      <p:sp>
        <p:nvSpPr>
          <p:cNvPr id="23556" name="Content Placeholder 3">
            <a:extLst>
              <a:ext uri="{FF2B5EF4-FFF2-40B4-BE49-F238E27FC236}">
                <a16:creationId xmlns:a16="http://schemas.microsoft.com/office/drawing/2014/main" id="{28E4048F-760F-8A63-67FF-5B99BDE66753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Designing Drills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849916-CAF7-7B9D-C4E2-5E3D2A78FE17}"/>
              </a:ext>
            </a:extLst>
          </p:cNvPr>
          <p:cNvGraphicFramePr>
            <a:graphicFrameLocks noGrp="1"/>
          </p:cNvGraphicFramePr>
          <p:nvPr/>
        </p:nvGraphicFramePr>
        <p:xfrm>
          <a:off x="990600" y="2819400"/>
          <a:ext cx="8001000" cy="3711575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427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57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57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57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49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4322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effectLst/>
                        </a:rPr>
                        <a:t>Combat Conditioning Drills by Belt Level</a:t>
                      </a:r>
                      <a:endParaRPr lang="en-US" sz="24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Tan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Gray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Green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Brown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Black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MAIT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Movement Techniques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20M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30M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30M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40M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40M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50M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Exercises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15 reps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25 reps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35 reps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Physical Technique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 reps/30 sec.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10 reps/1 min.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20 reps/2 min.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Rough Terrain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 mi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1.5 mi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 mi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2.5 mi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 mi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3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Obstacle Course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38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Equipment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Boots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Cammies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Flak Jacket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Helmet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Rifle</a:t>
                      </a:r>
                      <a:endParaRPr lang="en-US" sz="160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LBV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25 lb. Pack</a:t>
                      </a:r>
                      <a:endParaRPr lang="en-US" sz="1600" dirty="0">
                        <a:effectLst/>
                        <a:latin typeface="Courier New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AEF15978-83C2-B41B-D6BB-6F0DEF53C5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DRILLS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7F047-A730-6855-F6C7-FAA213124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Designing Drills</a:t>
            </a:r>
          </a:p>
          <a:p>
            <a:pPr>
              <a:defRPr/>
            </a:pPr>
            <a:r>
              <a:rPr lang="en-US" dirty="0"/>
              <a:t>Drill diagram</a:t>
            </a:r>
          </a:p>
          <a:p>
            <a:pPr lvl="1">
              <a:defRPr/>
            </a:pPr>
            <a:r>
              <a:rPr lang="en-US" dirty="0"/>
              <a:t>Dry erase board, pencil &amp; paper, computer</a:t>
            </a:r>
          </a:p>
          <a:p>
            <a:pPr lvl="1">
              <a:defRPr/>
            </a:pPr>
            <a:r>
              <a:rPr lang="en-US" dirty="0"/>
              <a:t>Complete but easy to understand</a:t>
            </a:r>
          </a:p>
          <a:p>
            <a:pPr>
              <a:defRPr/>
            </a:pPr>
            <a:r>
              <a:rPr lang="en-US" dirty="0"/>
              <a:t>Risk Assessment Worksheet</a:t>
            </a:r>
          </a:p>
          <a:p>
            <a:pPr lvl="1">
              <a:defRPr/>
            </a:pPr>
            <a:r>
              <a:rPr lang="en-US" dirty="0"/>
              <a:t>Required for all combat conditioning drills</a:t>
            </a:r>
          </a:p>
          <a:p>
            <a:pPr>
              <a:defRPr/>
            </a:pPr>
            <a:r>
              <a:rPr lang="en-US" dirty="0"/>
              <a:t>Rehearse the drill</a:t>
            </a:r>
          </a:p>
          <a:p>
            <a:pPr lvl="1">
              <a:defRPr/>
            </a:pPr>
            <a:r>
              <a:rPr lang="en-US" dirty="0"/>
              <a:t>Run it yourself to confirm difficulty &amp; safety</a:t>
            </a:r>
          </a:p>
          <a:p>
            <a:pPr lvl="1">
              <a:defRPr/>
            </a:pPr>
            <a:r>
              <a:rPr lang="en-US" dirty="0"/>
              <a:t>If you won’t do it, don’t expect your students to</a:t>
            </a:r>
          </a:p>
        </p:txBody>
      </p:sp>
      <p:sp>
        <p:nvSpPr>
          <p:cNvPr id="24580" name="Content Placeholder 3">
            <a:extLst>
              <a:ext uri="{FF2B5EF4-FFF2-40B4-BE49-F238E27FC236}">
                <a16:creationId xmlns:a16="http://schemas.microsoft.com/office/drawing/2014/main" id="{82A6447B-02A1-2D62-D6E4-5B9AD0CCFE6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Drills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5ECF4A29-104B-A93A-85B1-0E598D578F6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DRILLS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ED403-078B-CA0C-BBE9-67F98A8B9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373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Conducting Drills</a:t>
            </a:r>
          </a:p>
          <a:p>
            <a:pPr>
              <a:defRPr/>
            </a:pPr>
            <a:r>
              <a:rPr lang="en-US" dirty="0"/>
              <a:t>Brief</a:t>
            </a:r>
          </a:p>
          <a:p>
            <a:pPr lvl="1">
              <a:defRPr/>
            </a:pPr>
            <a:r>
              <a:rPr lang="en-US" dirty="0"/>
              <a:t>Marines must understand the drill</a:t>
            </a:r>
          </a:p>
          <a:p>
            <a:pPr lvl="1">
              <a:defRPr/>
            </a:pPr>
            <a:r>
              <a:rPr lang="en-US" dirty="0"/>
              <a:t>Clear expectations</a:t>
            </a:r>
          </a:p>
          <a:p>
            <a:pPr lvl="1">
              <a:defRPr/>
            </a:pPr>
            <a:r>
              <a:rPr lang="en-US" dirty="0"/>
              <a:t>Include demonstration &amp; safeties</a:t>
            </a:r>
          </a:p>
          <a:p>
            <a:pPr>
              <a:defRPr/>
            </a:pPr>
            <a:r>
              <a:rPr lang="en-US" dirty="0"/>
              <a:t>Participate</a:t>
            </a:r>
          </a:p>
          <a:p>
            <a:pPr lvl="1">
              <a:defRPr/>
            </a:pPr>
            <a:r>
              <a:rPr lang="en-US" dirty="0"/>
              <a:t>Set the example</a:t>
            </a:r>
          </a:p>
          <a:p>
            <a:pPr lvl="1">
              <a:defRPr/>
            </a:pPr>
            <a:r>
              <a:rPr lang="en-US" dirty="0"/>
              <a:t>Balance participation with supervision</a:t>
            </a:r>
          </a:p>
        </p:txBody>
      </p:sp>
      <p:sp>
        <p:nvSpPr>
          <p:cNvPr id="25604" name="Content Placeholder 3">
            <a:extLst>
              <a:ext uri="{FF2B5EF4-FFF2-40B4-BE49-F238E27FC236}">
                <a16:creationId xmlns:a16="http://schemas.microsoft.com/office/drawing/2014/main" id="{9DF57B74-091B-9940-1E84-6B2DCA833BF7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Drills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7DBB8335-8074-16BF-6A24-09DA1216BA7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COMBAT CONDITIONING DRILLS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B4298-4F99-E83E-B04C-2FB79A661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8305800" cy="4754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Conducting Drills</a:t>
            </a:r>
          </a:p>
          <a:p>
            <a:pPr>
              <a:defRPr/>
            </a:pPr>
            <a:r>
              <a:rPr lang="en-US" dirty="0"/>
              <a:t>Supervise</a:t>
            </a:r>
          </a:p>
          <a:p>
            <a:pPr lvl="1">
              <a:defRPr/>
            </a:pPr>
            <a:r>
              <a:rPr lang="en-US" dirty="0"/>
              <a:t>Immediate feedback</a:t>
            </a:r>
          </a:p>
          <a:p>
            <a:pPr lvl="1">
              <a:defRPr/>
            </a:pPr>
            <a:r>
              <a:rPr lang="en-US" dirty="0"/>
              <a:t>In-stride corrections</a:t>
            </a:r>
          </a:p>
          <a:p>
            <a:pPr lvl="1">
              <a:defRPr/>
            </a:pPr>
            <a:r>
              <a:rPr lang="en-US" dirty="0"/>
              <a:t>Hold the standard</a:t>
            </a:r>
          </a:p>
          <a:p>
            <a:pPr>
              <a:defRPr/>
            </a:pPr>
            <a:r>
              <a:rPr lang="en-US" dirty="0"/>
              <a:t>Safety</a:t>
            </a:r>
          </a:p>
          <a:p>
            <a:pPr lvl="1">
              <a:defRPr/>
            </a:pPr>
            <a:r>
              <a:rPr lang="en-US" dirty="0"/>
              <a:t>Time critical risk management</a:t>
            </a:r>
          </a:p>
          <a:p>
            <a:pPr lvl="1">
              <a:defRPr/>
            </a:pPr>
            <a:r>
              <a:rPr lang="en-US" dirty="0"/>
              <a:t>Responsible for the Marines well-being</a:t>
            </a:r>
          </a:p>
          <a:p>
            <a:pPr>
              <a:defRPr/>
            </a:pPr>
            <a:r>
              <a:rPr lang="en-US" dirty="0"/>
              <a:t>Mental and character disciplines</a:t>
            </a:r>
          </a:p>
          <a:p>
            <a:pPr lvl="1">
              <a:defRPr/>
            </a:pPr>
            <a:r>
              <a:rPr lang="en-US" dirty="0"/>
              <a:t>Tie-ins &amp; warrior studies</a:t>
            </a:r>
          </a:p>
        </p:txBody>
      </p:sp>
      <p:sp>
        <p:nvSpPr>
          <p:cNvPr id="26628" name="Content Placeholder 3">
            <a:extLst>
              <a:ext uri="{FF2B5EF4-FFF2-40B4-BE49-F238E27FC236}">
                <a16:creationId xmlns:a16="http://schemas.microsoft.com/office/drawing/2014/main" id="{D3AC7003-C73B-A4AF-20E9-F588C2E6B303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>
            <a:extLst>
              <a:ext uri="{FF2B5EF4-FFF2-40B4-BE49-F238E27FC236}">
                <a16:creationId xmlns:a16="http://schemas.microsoft.com/office/drawing/2014/main" id="{BC6C35C5-A11A-D0F0-AA32-794DE59B7071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13EA8D0D-2C8B-14B4-A79E-7C2A1D52BD7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Sustainment and Integration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CB59E84F-0E55-4904-8FA2-770D5360405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SUSTAINMENT AND INTEGRATION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17E59BDE-1CF3-BC36-1DFC-9A67E29C9FD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1828800"/>
            <a:ext cx="8305800" cy="4144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Vital to the success of MCMAP</a:t>
            </a:r>
          </a:p>
          <a:p>
            <a:r>
              <a:rPr lang="en-US" altLang="en-US"/>
              <a:t>Blend MCMAP with all other components</a:t>
            </a:r>
          </a:p>
          <a:p>
            <a:r>
              <a:rPr lang="en-US" altLang="en-US"/>
              <a:t>Develop well-rounded Marines</a:t>
            </a:r>
          </a:p>
          <a:p>
            <a:r>
              <a:rPr lang="en-US" altLang="en-US"/>
              <a:t>MCMAP is NOT a unit’s #1 priority</a:t>
            </a:r>
          </a:p>
          <a:p>
            <a:r>
              <a:rPr lang="en-US" altLang="en-US"/>
              <a:t>Work with unit leaders</a:t>
            </a:r>
          </a:p>
          <a:p>
            <a:r>
              <a:rPr lang="en-US" altLang="en-US"/>
              <a:t>Develop a balanced training schedule</a:t>
            </a:r>
          </a:p>
        </p:txBody>
      </p:sp>
      <p:sp>
        <p:nvSpPr>
          <p:cNvPr id="28676" name="Content Placeholder 3">
            <a:extLst>
              <a:ext uri="{FF2B5EF4-FFF2-40B4-BE49-F238E27FC236}">
                <a16:creationId xmlns:a16="http://schemas.microsoft.com/office/drawing/2014/main" id="{2EA314DB-806D-68FC-490D-3E629B19B65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Sustainment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E7F9B8BF-C3F1-88BD-F90E-38E40F42C5E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SUSTAINMENT AND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BF16E-094B-F5F9-D77F-C361104EA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0"/>
            <a:ext cx="8305800" cy="4144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Sustainment</a:t>
            </a:r>
          </a:p>
          <a:p>
            <a:pPr>
              <a:defRPr/>
            </a:pPr>
            <a:r>
              <a:rPr lang="en-US" dirty="0"/>
              <a:t>Practice and improve skills already learned</a:t>
            </a:r>
          </a:p>
          <a:p>
            <a:pPr>
              <a:defRPr/>
            </a:pPr>
            <a:r>
              <a:rPr lang="en-US" dirty="0"/>
              <a:t>As dynamic as possible</a:t>
            </a:r>
          </a:p>
          <a:p>
            <a:pPr>
              <a:defRPr/>
            </a:pPr>
            <a:r>
              <a:rPr lang="en-US" dirty="0"/>
              <a:t>Sustainment drills</a:t>
            </a:r>
          </a:p>
          <a:p>
            <a:pPr>
              <a:defRPr/>
            </a:pPr>
            <a:r>
              <a:rPr lang="en-US" dirty="0"/>
              <a:t>Weak side training</a:t>
            </a:r>
          </a:p>
        </p:txBody>
      </p:sp>
      <p:sp>
        <p:nvSpPr>
          <p:cNvPr id="29700" name="Content Placeholder 3">
            <a:extLst>
              <a:ext uri="{FF2B5EF4-FFF2-40B4-BE49-F238E27FC236}">
                <a16:creationId xmlns:a16="http://schemas.microsoft.com/office/drawing/2014/main" id="{7D2540EB-67C6-5030-9C21-CC785567663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Integration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2089BACE-8E4C-6539-4ACA-425FBA8499E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SUSTAINMENT AND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E3FA0-D547-DB86-E05F-B9D97ADB2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0"/>
            <a:ext cx="8305800" cy="4144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Integration</a:t>
            </a:r>
          </a:p>
          <a:p>
            <a:pPr marL="0" indent="0">
              <a:buFontTx/>
              <a:buNone/>
              <a:defRPr/>
            </a:pPr>
            <a:r>
              <a:rPr lang="en-US" dirty="0"/>
              <a:t>Goal: to blend MCMAP with all other training</a:t>
            </a:r>
          </a:p>
          <a:p>
            <a:pPr>
              <a:defRPr/>
            </a:pPr>
            <a:r>
              <a:rPr lang="en-US" dirty="0"/>
              <a:t>Physical fitness, water survival, MOS skills, Marine Corps common skills</a:t>
            </a:r>
          </a:p>
          <a:p>
            <a:pPr>
              <a:defRPr/>
            </a:pPr>
            <a:r>
              <a:rPr lang="en-US" dirty="0"/>
              <a:t>Field and live fire training</a:t>
            </a:r>
          </a:p>
          <a:p>
            <a:pPr>
              <a:defRPr/>
            </a:pPr>
            <a:r>
              <a:rPr lang="en-US" dirty="0"/>
              <a:t>Unit leadership &amp; core values</a:t>
            </a:r>
          </a:p>
          <a:p>
            <a:pPr>
              <a:defRPr/>
            </a:pPr>
            <a:r>
              <a:rPr lang="en-US" dirty="0"/>
              <a:t>While deployed</a:t>
            </a:r>
          </a:p>
        </p:txBody>
      </p:sp>
      <p:sp>
        <p:nvSpPr>
          <p:cNvPr id="30724" name="Content Placeholder 3">
            <a:extLst>
              <a:ext uri="{FF2B5EF4-FFF2-40B4-BE49-F238E27FC236}">
                <a16:creationId xmlns:a16="http://schemas.microsoft.com/office/drawing/2014/main" id="{7C762EF1-9C54-94DE-937A-9E74F3985FF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1">
            <a:extLst>
              <a:ext uri="{FF2B5EF4-FFF2-40B4-BE49-F238E27FC236}">
                <a16:creationId xmlns:a16="http://schemas.microsoft.com/office/drawing/2014/main" id="{C917A086-CF76-539E-FE03-BD429DFB6D1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1ECE3591-A706-C65E-8EEE-76C40F47C2C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07FE1A4-7A97-86E5-8ACB-A1DA58E2087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</a:t>
            </a:r>
            <a:br>
              <a:rPr lang="en-US" altLang="en-US"/>
            </a:br>
            <a:r>
              <a:rPr lang="en-US" altLang="en-US"/>
              <a:t>COMBAT CONDITIONING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B01D1894-894E-C457-E918-E3CC726C2EFE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Tx/>
              <a:buNone/>
            </a:pPr>
            <a:endParaRPr lang="en-US" altLang="en-US"/>
          </a:p>
          <a:p>
            <a:pPr marL="0" indent="0" algn="ctr">
              <a:buFontTx/>
              <a:buNone/>
            </a:pPr>
            <a:r>
              <a:rPr lang="en-US" altLang="en-US"/>
              <a:t>Marine Corps Order 6100.13</a:t>
            </a:r>
          </a:p>
          <a:p>
            <a:pPr marL="0" indent="0" algn="ctr">
              <a:buFontTx/>
              <a:buNone/>
            </a:pPr>
            <a:endParaRPr lang="en-US" altLang="en-US"/>
          </a:p>
          <a:p>
            <a:pPr marL="0" indent="0" algn="ctr">
              <a:buFontTx/>
              <a:buNone/>
            </a:pPr>
            <a:r>
              <a:rPr lang="en-US" altLang="en-US"/>
              <a:t>“Every Marine must be physically fit regardless of age, grade, or duty assignment”</a:t>
            </a:r>
          </a:p>
        </p:txBody>
      </p:sp>
      <p:sp>
        <p:nvSpPr>
          <p:cNvPr id="5124" name="Content Placeholder 3">
            <a:extLst>
              <a:ext uri="{FF2B5EF4-FFF2-40B4-BE49-F238E27FC236}">
                <a16:creationId xmlns:a16="http://schemas.microsoft.com/office/drawing/2014/main" id="{C2E6D427-4CDF-F2FE-2F76-C46338DED223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Training Standards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AA55E313-BFFB-C16A-6828-32859E2FAA1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7BF58895-B701-8381-36C7-274055495C74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 Combat Conditioning</a:t>
            </a:r>
          </a:p>
          <a:p>
            <a:r>
              <a:rPr lang="en-US" altLang="en-US"/>
              <a:t>Elements of Physical Fitness</a:t>
            </a:r>
          </a:p>
          <a:p>
            <a:r>
              <a:rPr lang="en-US" altLang="en-US"/>
              <a:t>Combat Conditioning Exercises</a:t>
            </a:r>
          </a:p>
          <a:p>
            <a:r>
              <a:rPr lang="en-US" altLang="en-US"/>
              <a:t>Combat Conditioning Drills</a:t>
            </a:r>
          </a:p>
          <a:p>
            <a:r>
              <a:rPr lang="en-US" altLang="en-US"/>
              <a:t>Sustainment and Integration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FEFA7E6-B908-4FB0-6C03-5FDE5B1691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</a:t>
            </a:r>
            <a:br>
              <a:rPr lang="en-US" altLang="en-US"/>
            </a:br>
            <a:r>
              <a:rPr lang="en-US" altLang="en-US"/>
              <a:t>COMBAT CONDITIONING</a:t>
            </a:r>
          </a:p>
        </p:txBody>
      </p:sp>
      <p:sp>
        <p:nvSpPr>
          <p:cNvPr id="6147" name="Content Placeholder 3">
            <a:extLst>
              <a:ext uri="{FF2B5EF4-FFF2-40B4-BE49-F238E27FC236}">
                <a16:creationId xmlns:a16="http://schemas.microsoft.com/office/drawing/2014/main" id="{F931AB81-767B-D416-C1A0-47459CAFE98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Overall Fitness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BBCA5B-B330-EF8C-199B-BDD5BEF8F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648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Training Standards</a:t>
            </a:r>
          </a:p>
          <a:p>
            <a:pPr>
              <a:defRPr/>
            </a:pPr>
            <a:r>
              <a:rPr lang="en-US" dirty="0"/>
              <a:t>30 minutes, 5 times a week</a:t>
            </a:r>
          </a:p>
          <a:p>
            <a:pPr>
              <a:defRPr/>
            </a:pPr>
            <a:r>
              <a:rPr lang="en-US" dirty="0"/>
              <a:t>Unit &amp; individual training</a:t>
            </a:r>
          </a:p>
          <a:p>
            <a:pPr>
              <a:defRPr/>
            </a:pPr>
            <a:r>
              <a:rPr lang="en-US" dirty="0"/>
              <a:t>Martial arts, swimming, other training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Leadership</a:t>
            </a:r>
          </a:p>
          <a:p>
            <a:pPr>
              <a:defRPr/>
            </a:pPr>
            <a:r>
              <a:rPr lang="en-US" dirty="0"/>
              <a:t>Self-discipline / personal commitment</a:t>
            </a:r>
          </a:p>
          <a:p>
            <a:pPr>
              <a:defRPr/>
            </a:pPr>
            <a:r>
              <a:rPr lang="en-US" dirty="0"/>
              <a:t>Way of life</a:t>
            </a:r>
          </a:p>
          <a:p>
            <a:pPr>
              <a:defRPr/>
            </a:pPr>
            <a:r>
              <a:rPr lang="en-US" dirty="0"/>
              <a:t>Not physically fit = detriment to the unit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5FC8A04-C77D-D45E-14AC-81DB8800A48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</a:t>
            </a:r>
            <a:br>
              <a:rPr lang="en-US" altLang="en-US"/>
            </a:br>
            <a:r>
              <a:rPr lang="en-US" altLang="en-US"/>
              <a:t>COMBAT CONDITIONING</a:t>
            </a:r>
          </a:p>
        </p:txBody>
      </p:sp>
      <p:sp>
        <p:nvSpPr>
          <p:cNvPr id="7171" name="Content Placeholder 3">
            <a:extLst>
              <a:ext uri="{FF2B5EF4-FFF2-40B4-BE49-F238E27FC236}">
                <a16:creationId xmlns:a16="http://schemas.microsoft.com/office/drawing/2014/main" id="{909D966F-D57A-1C6F-000B-E520AAB22E77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Disciplines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B1A848-12D8-8FA1-239D-45F2D3FDE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648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Overall Fitness</a:t>
            </a:r>
          </a:p>
          <a:p>
            <a:pPr>
              <a:defRPr/>
            </a:pPr>
            <a:r>
              <a:rPr lang="en-US" dirty="0"/>
              <a:t>Regular exercise, proper nutrition, education, fitness tests</a:t>
            </a:r>
          </a:p>
          <a:p>
            <a:pPr>
              <a:defRPr/>
            </a:pPr>
            <a:r>
              <a:rPr lang="en-US" dirty="0"/>
              <a:t>Maintained at all times (no off season)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Combat Readiness</a:t>
            </a:r>
          </a:p>
          <a:p>
            <a:pPr>
              <a:defRPr/>
            </a:pPr>
            <a:r>
              <a:rPr lang="en-US" dirty="0"/>
              <a:t>Physically prepared for any task</a:t>
            </a:r>
          </a:p>
          <a:p>
            <a:pPr>
              <a:defRPr/>
            </a:pPr>
            <a:r>
              <a:rPr lang="en-US" dirty="0"/>
              <a:t>No fair fights in combat</a:t>
            </a:r>
          </a:p>
          <a:p>
            <a:pPr>
              <a:defRPr/>
            </a:pPr>
            <a:r>
              <a:rPr lang="en-US" dirty="0"/>
              <a:t>Discipline, morale, &amp; esprit de corps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FC82C4ED-9C29-600A-E1D2-88612B8CAF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OBJECTIVES OF</a:t>
            </a:r>
            <a:br>
              <a:rPr lang="en-US" altLang="en-US"/>
            </a:br>
            <a:r>
              <a:rPr lang="en-US" altLang="en-US"/>
              <a:t>COMBAT CONDITIONING</a:t>
            </a:r>
          </a:p>
        </p:txBody>
      </p:sp>
      <p:sp>
        <p:nvSpPr>
          <p:cNvPr id="8195" name="Content Placeholder 3">
            <a:extLst>
              <a:ext uri="{FF2B5EF4-FFF2-40B4-BE49-F238E27FC236}">
                <a16:creationId xmlns:a16="http://schemas.microsoft.com/office/drawing/2014/main" id="{4434873C-4FE1-5CDC-8C7F-BEE015C5440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E8ACD12-2A5A-22D8-26B2-B0364701C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2600"/>
            <a:ext cx="8305800" cy="4343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MCMAP Disciplines</a:t>
            </a:r>
          </a:p>
          <a:p>
            <a:pPr>
              <a:defRPr/>
            </a:pPr>
            <a:r>
              <a:rPr lang="en-US" dirty="0"/>
              <a:t>Key element of physical discipline</a:t>
            </a:r>
          </a:p>
          <a:p>
            <a:pPr>
              <a:defRPr/>
            </a:pPr>
            <a:r>
              <a:rPr lang="en-US" dirty="0"/>
              <a:t>Develops mental toughness</a:t>
            </a:r>
          </a:p>
          <a:p>
            <a:pPr>
              <a:defRPr/>
            </a:pPr>
            <a:r>
              <a:rPr lang="en-US" dirty="0"/>
              <a:t>The will to overcome adversity</a:t>
            </a:r>
          </a:p>
          <a:p>
            <a:pPr>
              <a:defRPr/>
            </a:pPr>
            <a:r>
              <a:rPr lang="en-US" dirty="0"/>
              <a:t>Mitigate human factors</a:t>
            </a:r>
          </a:p>
          <a:p>
            <a:pPr>
              <a:defRPr/>
            </a:pPr>
            <a:r>
              <a:rPr lang="en-US" dirty="0"/>
              <a:t>Face the rigors of combat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1">
            <a:extLst>
              <a:ext uri="{FF2B5EF4-FFF2-40B4-BE49-F238E27FC236}">
                <a16:creationId xmlns:a16="http://schemas.microsoft.com/office/drawing/2014/main" id="{D92DD4AF-96AE-48C6-5AE5-D0D0B4BDAD47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7FF9195E-82C2-FE18-5498-135210BC26E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Elements of Physical Fitness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>
            <a:extLst>
              <a:ext uri="{FF2B5EF4-FFF2-40B4-BE49-F238E27FC236}">
                <a16:creationId xmlns:a16="http://schemas.microsoft.com/office/drawing/2014/main" id="{83C2574E-5695-5454-3DBB-AB3FCB62D3C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209800" y="2743200"/>
            <a:ext cx="556260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ELEMENTS OF PHYSICAL FITNESS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DDEB994-6177-1EDF-DB8D-E99508BD419F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Components of Physical Fitness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2A9FC15-1472-2063-3D75-39AEF5A4D86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ELEMENTS OF</a:t>
            </a:r>
            <a:br>
              <a:rPr lang="en-US" altLang="en-US"/>
            </a:br>
            <a:r>
              <a:rPr lang="en-US" altLang="en-US"/>
              <a:t>PHYSICAL FITNESS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4DAD9-6C5D-843D-0386-46152152C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8305800" cy="4373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Components of Fitness</a:t>
            </a:r>
          </a:p>
          <a:p>
            <a:pPr>
              <a:defRPr/>
            </a:pPr>
            <a:r>
              <a:rPr lang="en-US" dirty="0"/>
              <a:t>Cardio-Respiratory Endurance</a:t>
            </a:r>
          </a:p>
          <a:p>
            <a:pPr>
              <a:defRPr/>
            </a:pPr>
            <a:r>
              <a:rPr lang="en-US" dirty="0"/>
              <a:t>Muscular Strength</a:t>
            </a:r>
          </a:p>
          <a:p>
            <a:pPr>
              <a:defRPr/>
            </a:pPr>
            <a:r>
              <a:rPr lang="en-US" dirty="0"/>
              <a:t>Muscular Endurance</a:t>
            </a:r>
          </a:p>
          <a:p>
            <a:pPr>
              <a:defRPr/>
            </a:pPr>
            <a:r>
              <a:rPr lang="en-US" dirty="0"/>
              <a:t>Flexibility</a:t>
            </a:r>
          </a:p>
          <a:p>
            <a:pPr>
              <a:defRPr/>
            </a:pPr>
            <a:r>
              <a:rPr lang="en-US" dirty="0"/>
              <a:t>Nutrition</a:t>
            </a:r>
          </a:p>
        </p:txBody>
      </p:sp>
      <p:sp>
        <p:nvSpPr>
          <p:cNvPr id="11268" name="Content Placeholder 3">
            <a:extLst>
              <a:ext uri="{FF2B5EF4-FFF2-40B4-BE49-F238E27FC236}">
                <a16:creationId xmlns:a16="http://schemas.microsoft.com/office/drawing/2014/main" id="{8231F661-EE78-098B-075D-BDD56076380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Principles of Fitness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C0E571C1-00D2-482A-985A-8D95ABEAE95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0eb0d1cb-3530-4b7f-bb89-a508544b11ee"/>
    <ds:schemaRef ds:uri="6b9264be-5619-4c78-9ef0-2c96fbb997d9"/>
  </ds:schemaRefs>
</ds:datastoreItem>
</file>

<file path=customXml/itemProps2.xml><?xml version="1.0" encoding="utf-8"?>
<ds:datastoreItem xmlns:ds="http://schemas.openxmlformats.org/officeDocument/2006/customXml" ds:itemID="{1BD79200-E018-46C6-B65C-BB8C0F72ED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eb0d1cb-3530-4b7f-bb89-a508544b11ee"/>
    <ds:schemaRef ds:uri="6b9264be-5619-4c78-9ef0-2c96fbb997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1E017D-0BA5-4E7F-BB7D-57648796BDA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4E7EECE-7BC7-4731-88ED-CD2E782F32F2}">
  <ds:schemaRefs>
    <ds:schemaRef ds:uri="http://schemas.microsoft.com/office/2006/metadata/longProperties"/>
  </ds:schemaRefs>
</ds:datastoreItem>
</file>

<file path=docMetadata/LabelInfo.xml><?xml version="1.0" encoding="utf-8"?>
<clbl:labelList xmlns:clbl="http://schemas.microsoft.com/office/2020/mipLabelMetadata">
  <clbl:label id="{89f80511-b267-4892-be9d-6cc8d3fffe7e}" enabled="1" method="Standard" siteId="{f4c44cda-18c6-46b0-80f2-e290072444f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4001</TotalTime>
  <Words>767</Words>
  <Application>Microsoft Office PowerPoint</Application>
  <PresentationFormat>On-screen Show (4:3)</PresentationFormat>
  <Paragraphs>243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Default Design</vt:lpstr>
      <vt:lpstr>MCMAP COMBAT CONDITIONING</vt:lpstr>
      <vt:lpstr>OVERVIEW</vt:lpstr>
      <vt:lpstr>OBJECTIVES OF COMBAT CONDITIONING</vt:lpstr>
      <vt:lpstr>OBJECTIVES OF COMBAT CONDITIONING</vt:lpstr>
      <vt:lpstr>OBJECTIVES OF COMBAT CONDITIONING</vt:lpstr>
      <vt:lpstr>OBJECTIVES OF COMBAT CONDITIONING</vt:lpstr>
      <vt:lpstr>PowerPoint Presentation</vt:lpstr>
      <vt:lpstr>PowerPoint Presentation</vt:lpstr>
      <vt:lpstr>ELEMENTS OF PHYSICAL FITNESS</vt:lpstr>
      <vt:lpstr>ELEMENTS OF PHYSICAL FITNESS</vt:lpstr>
      <vt:lpstr>ELEMENTS OF PHYSICAL FITNESS</vt:lpstr>
      <vt:lpstr>PowerPoint Presentation</vt:lpstr>
      <vt:lpstr>PowerPoint Presentation</vt:lpstr>
      <vt:lpstr>COMBAT CONDITIONING EXERCISES</vt:lpstr>
      <vt:lpstr>COMBAT CONDITIONING EXERCISES</vt:lpstr>
      <vt:lpstr>COMBAT CONDITIONING EXERCISES</vt:lpstr>
      <vt:lpstr>COMBAT CONDITIONING EXERCISES</vt:lpstr>
      <vt:lpstr>PowerPoint Presentation</vt:lpstr>
      <vt:lpstr>PowerPoint Presentation</vt:lpstr>
      <vt:lpstr>COMBAT CONDITIONING DRILLS</vt:lpstr>
      <vt:lpstr>COMBAT CONDITIONING DRILLS</vt:lpstr>
      <vt:lpstr>COMBAT CONDITIONING DRILLS</vt:lpstr>
      <vt:lpstr>COMBAT CONDITIONING DRILLS</vt:lpstr>
      <vt:lpstr>COMBAT CONDITIONING DRILLS</vt:lpstr>
      <vt:lpstr>PowerPoint Presentation</vt:lpstr>
      <vt:lpstr>SUSTAINMENT AND INTEGRATION</vt:lpstr>
      <vt:lpstr>SUSTAINMENT AND INTEGRATION</vt:lpstr>
      <vt:lpstr>SUSTAINMENT AND INTEGRATION</vt:lpstr>
      <vt:lpstr>PowerPoint Presentation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MCMAP COMBAT CONDITIONING</dc:title>
  <dc:creator>PENSAK</dc:creator>
  <cp:lastModifiedBy>Hodgdon SSgt Andrew C</cp:lastModifiedBy>
  <cp:revision>96</cp:revision>
  <cp:lastPrinted>2015-04-02T03:26:16Z</cp:lastPrinted>
  <dcterms:created xsi:type="dcterms:W3CDTF">2000-10-15T12:17:48Z</dcterms:created>
  <dcterms:modified xsi:type="dcterms:W3CDTF">2026-02-18T19:13:05Z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JP3W3T2S65KT-962-129</vt:lpwstr>
  </property>
  <property fmtid="{D5CDD505-2E9C-101B-9397-08002B2CF9AE}" pid="3" name="_dlc_DocIdItemGuid">
    <vt:lpwstr>60d2b49a-743f-41c3-abb1-499985c39438</vt:lpwstr>
  </property>
  <property fmtid="{D5CDD505-2E9C-101B-9397-08002B2CF9AE}" pid="4" name="_dlc_DocIdUrl">
    <vt:lpwstr>https://vce.tecom.usmc.mil/sites/trngcmd/tbs/tbsmace/_layouts/DocIdRedir.aspx?ID=JP3W3T2S65KT-962-129, JP3W3T2S65KT-962-129</vt:lpwstr>
  </property>
  <property fmtid="{D5CDD505-2E9C-101B-9397-08002B2CF9AE}" pid="5" name="Order">
    <vt:lpwstr>7400.00000000000</vt:lpwstr>
  </property>
  <property fmtid="{D5CDD505-2E9C-101B-9397-08002B2CF9AE}" pid="6" name="Category">
    <vt:lpwstr>MAIT Course Media</vt:lpwstr>
  </property>
  <property fmtid="{D5CDD505-2E9C-101B-9397-08002B2CF9AE}" pid="7" name="Public Category">
    <vt:lpwstr>MAI Course Media</vt:lpwstr>
  </property>
  <property fmtid="{D5CDD505-2E9C-101B-9397-08002B2CF9AE}" pid="8" name="Lesson">
    <vt:lpwstr>MAIB1060 MCMAP Combat Conditioning</vt:lpwstr>
  </property>
  <property fmtid="{D5CDD505-2E9C-101B-9397-08002B2CF9AE}" pid="9" name="display_urn:schemas-microsoft-com:office:office#Editor">
    <vt:lpwstr>Hodgdon SSgt Andrew C</vt:lpwstr>
  </property>
  <property fmtid="{D5CDD505-2E9C-101B-9397-08002B2CF9AE}" pid="10" name="xd_Signature">
    <vt:lpwstr/>
  </property>
  <property fmtid="{D5CDD505-2E9C-101B-9397-08002B2CF9AE}" pid="11" name="TemplateUrl">
    <vt:lpwstr/>
  </property>
  <property fmtid="{D5CDD505-2E9C-101B-9397-08002B2CF9AE}" pid="12" name="xd_ProgID">
    <vt:lpwstr/>
  </property>
  <property fmtid="{D5CDD505-2E9C-101B-9397-08002B2CF9AE}" pid="13" name="_dlc_DocIdPersistId">
    <vt:lpwstr/>
  </property>
  <property fmtid="{D5CDD505-2E9C-101B-9397-08002B2CF9AE}" pid="14" name="display_urn:schemas-microsoft-com:office:office#Author">
    <vt:lpwstr>Hodgdon SSgt Andrew C</vt:lpwstr>
  </property>
  <property fmtid="{D5CDD505-2E9C-101B-9397-08002B2CF9AE}" pid="15" name="_SourceUrl">
    <vt:lpwstr/>
  </property>
  <property fmtid="{D5CDD505-2E9C-101B-9397-08002B2CF9AE}" pid="16" name="_SharedFileIndex">
    <vt:lpwstr/>
  </property>
  <property fmtid="{D5CDD505-2E9C-101B-9397-08002B2CF9AE}" pid="17" name="ContentTypeId">
    <vt:lpwstr>0x01010024C984713177D64BA47D1778D0A588D7</vt:lpwstr>
  </property>
  <property fmtid="{D5CDD505-2E9C-101B-9397-08002B2CF9AE}" pid="18" name="ClassificationContentMarkingFooterLocations">
    <vt:lpwstr>Default Design:4</vt:lpwstr>
  </property>
  <property fmtid="{D5CDD505-2E9C-101B-9397-08002B2CF9AE}" pid="19" name="ClassificationContentMarkingFooterText">
    <vt:lpwstr>DISTRIBUTION: DoD COMMUNITY ONLY</vt:lpwstr>
  </property>
  <property fmtid="{D5CDD505-2E9C-101B-9397-08002B2CF9AE}" pid="20" name="MediaServiceImageTags">
    <vt:lpwstr/>
  </property>
</Properties>
</file>